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56" r:id="rId3"/>
    <p:sldMasterId id="2147483792" r:id="rId4"/>
    <p:sldMasterId id="2147483810" r:id="rId5"/>
  </p:sldMasterIdLst>
  <p:sldIdLst>
    <p:sldId id="256" r:id="rId6"/>
    <p:sldId id="257" r:id="rId7"/>
    <p:sldId id="258" r:id="rId8"/>
    <p:sldId id="259" r:id="rId9"/>
    <p:sldId id="264" r:id="rId10"/>
    <p:sldId id="260" r:id="rId11"/>
    <p:sldId id="261" r:id="rId12"/>
    <p:sldId id="263" r:id="rId13"/>
    <p:sldId id="262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CCB9E-4C15-4D4A-ACDE-318EDBB20DE0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E5860128-CA40-495A-8202-D9BAA0480154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dirty="0">
              <a:latin typeface="Showcard Gothic" panose="04020904020102020604" pitchFamily="82" charset="0"/>
            </a:rPr>
            <a:t>SPEECH TO TEXT PROJECT</a:t>
          </a:r>
        </a:p>
      </dgm:t>
    </dgm:pt>
    <dgm:pt modelId="{13572DDA-77D4-4FFC-8777-4B468BBF9BCE}" type="parTrans" cxnId="{8ADA2D48-4822-4C20-8FEA-A0405CDAEE17}">
      <dgm:prSet/>
      <dgm:spPr/>
      <dgm:t>
        <a:bodyPr/>
        <a:lstStyle/>
        <a:p>
          <a:endParaRPr lang="en-IN"/>
        </a:p>
      </dgm:t>
    </dgm:pt>
    <dgm:pt modelId="{1EB776F7-5611-49A0-9E9A-4BD23BE6C04D}" type="sibTrans" cxnId="{8ADA2D48-4822-4C20-8FEA-A0405CDAEE17}">
      <dgm:prSet/>
      <dgm:spPr>
        <a:blipFill rotWithShape="0">
          <a:blip xmlns:r="http://schemas.openxmlformats.org/officeDocument/2006/relationships" r:embed="rId2"/>
          <a:tile tx="0" ty="0" sx="100000" sy="100000" flip="none" algn="tl"/>
        </a:blipFill>
      </dgm:spPr>
      <dgm:t>
        <a:bodyPr/>
        <a:lstStyle/>
        <a:p>
          <a:endParaRPr lang="en-IN"/>
        </a:p>
      </dgm:t>
    </dgm:pt>
    <dgm:pt modelId="{8AD2B4A3-061C-45FE-BE0B-3BF859437341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dirty="0">
              <a:latin typeface="Algerian" panose="04020705040A02060702" pitchFamily="82" charset="0"/>
              <a:cs typeface="Times New Roman" panose="02020603050405020304" pitchFamily="18" charset="0"/>
            </a:rPr>
            <a:t>TOPIC</a:t>
          </a:r>
          <a:endParaRPr lang="en-IN" dirty="0">
            <a:latin typeface="Algerian" panose="04020705040A02060702" pitchFamily="82" charset="0"/>
            <a:cs typeface="Times New Roman" panose="02020603050405020304" pitchFamily="18" charset="0"/>
          </a:endParaRPr>
        </a:p>
      </dgm:t>
    </dgm:pt>
    <dgm:pt modelId="{E4698D71-E953-4456-AE8F-FD35AF3B8149}" type="parTrans" cxnId="{F6BA8596-FC09-4905-92C6-8E67F39CB260}">
      <dgm:prSet/>
      <dgm:spPr/>
      <dgm:t>
        <a:bodyPr/>
        <a:lstStyle/>
        <a:p>
          <a:endParaRPr lang="en-IN"/>
        </a:p>
      </dgm:t>
    </dgm:pt>
    <dgm:pt modelId="{2AF6F434-434F-46F0-8C9B-DD58B401E3F6}" type="sibTrans" cxnId="{F6BA8596-FC09-4905-92C6-8E67F39CB260}">
      <dgm:prSet/>
      <dgm:spPr>
        <a:blipFill rotWithShape="0">
          <a:blip xmlns:r="http://schemas.openxmlformats.org/officeDocument/2006/relationships" r:embed="rId2"/>
          <a:tile tx="0" ty="0" sx="100000" sy="100000" flip="none" algn="tl"/>
        </a:blip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0A79ED57-9116-4827-90C7-DE328393C991}" type="pres">
      <dgm:prSet presAssocID="{D17CCB9E-4C15-4D4A-ACDE-318EDBB20DE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3426DFF-F825-4CDD-AC02-4B845461EF78}" type="pres">
      <dgm:prSet presAssocID="{E5860128-CA40-495A-8202-D9BAA0480154}" presName="gear1" presStyleLbl="node1" presStyleIdx="0" presStyleCnt="2" custLinFactX="-30857" custLinFactNeighborX="-100000" custLinFactNeighborY="13523">
        <dgm:presLayoutVars>
          <dgm:chMax val="1"/>
          <dgm:bulletEnabled val="1"/>
        </dgm:presLayoutVars>
      </dgm:prSet>
      <dgm:spPr/>
    </dgm:pt>
    <dgm:pt modelId="{C45D791A-997E-42D8-9876-687629387DD3}" type="pres">
      <dgm:prSet presAssocID="{E5860128-CA40-495A-8202-D9BAA0480154}" presName="gear1srcNode" presStyleLbl="node1" presStyleIdx="0" presStyleCnt="2"/>
      <dgm:spPr/>
    </dgm:pt>
    <dgm:pt modelId="{4CAEDCD8-38C0-4023-B1F0-5B9EDDB00115}" type="pres">
      <dgm:prSet presAssocID="{E5860128-CA40-495A-8202-D9BAA0480154}" presName="gear1dstNode" presStyleLbl="node1" presStyleIdx="0" presStyleCnt="2"/>
      <dgm:spPr/>
    </dgm:pt>
    <dgm:pt modelId="{3AC57A08-992C-43CE-B4FA-2BB0846465E8}" type="pres">
      <dgm:prSet presAssocID="{8AD2B4A3-061C-45FE-BE0B-3BF859437341}" presName="gear2" presStyleLbl="node1" presStyleIdx="1" presStyleCnt="2" custLinFactNeighborX="-92473" custLinFactNeighborY="-55000">
        <dgm:presLayoutVars>
          <dgm:chMax val="1"/>
          <dgm:bulletEnabled val="1"/>
        </dgm:presLayoutVars>
      </dgm:prSet>
      <dgm:spPr/>
    </dgm:pt>
    <dgm:pt modelId="{5A0C96E9-D655-45BF-9E11-975B3B6F2E18}" type="pres">
      <dgm:prSet presAssocID="{8AD2B4A3-061C-45FE-BE0B-3BF859437341}" presName="gear2srcNode" presStyleLbl="node1" presStyleIdx="1" presStyleCnt="2"/>
      <dgm:spPr/>
    </dgm:pt>
    <dgm:pt modelId="{3FF4A0C5-1BBD-47DF-9BC9-4E5D1560E520}" type="pres">
      <dgm:prSet presAssocID="{8AD2B4A3-061C-45FE-BE0B-3BF859437341}" presName="gear2dstNode" presStyleLbl="node1" presStyleIdx="1" presStyleCnt="2"/>
      <dgm:spPr/>
    </dgm:pt>
    <dgm:pt modelId="{63DFCA35-8FE5-4409-A661-B6F389DE1F3C}" type="pres">
      <dgm:prSet presAssocID="{1EB776F7-5611-49A0-9E9A-4BD23BE6C04D}" presName="connector1" presStyleLbl="sibTrans2D1" presStyleIdx="0" presStyleCnt="2" custAng="19098970" custLinFactNeighborX="-61510" custLinFactNeighborY="-38639"/>
      <dgm:spPr/>
    </dgm:pt>
    <dgm:pt modelId="{EF76473C-9402-4265-B66E-3D1821C1C2E6}" type="pres">
      <dgm:prSet presAssocID="{2AF6F434-434F-46F0-8C9B-DD58B401E3F6}" presName="connector2" presStyleLbl="sibTrans2D1" presStyleIdx="1" presStyleCnt="2" custAng="21142454" custLinFactNeighborX="-74277" custLinFactNeighborY="26084"/>
      <dgm:spPr/>
    </dgm:pt>
  </dgm:ptLst>
  <dgm:cxnLst>
    <dgm:cxn modelId="{C5527912-0C12-4D02-8FDE-51D8BBD1794D}" type="presOf" srcId="{2AF6F434-434F-46F0-8C9B-DD58B401E3F6}" destId="{EF76473C-9402-4265-B66E-3D1821C1C2E6}" srcOrd="0" destOrd="0" presId="urn:microsoft.com/office/officeart/2005/8/layout/gear1"/>
    <dgm:cxn modelId="{0CEDAC3A-C2CE-4CCA-A46B-8C56B5A18BAE}" type="presOf" srcId="{D17CCB9E-4C15-4D4A-ACDE-318EDBB20DE0}" destId="{0A79ED57-9116-4827-90C7-DE328393C991}" srcOrd="0" destOrd="0" presId="urn:microsoft.com/office/officeart/2005/8/layout/gear1"/>
    <dgm:cxn modelId="{C7DD5946-7F42-4057-9658-3D8A017BFFC4}" type="presOf" srcId="{E5860128-CA40-495A-8202-D9BAA0480154}" destId="{4CAEDCD8-38C0-4023-B1F0-5B9EDDB00115}" srcOrd="2" destOrd="0" presId="urn:microsoft.com/office/officeart/2005/8/layout/gear1"/>
    <dgm:cxn modelId="{3A3F8847-9DA7-47D1-9DF1-FBCB564417D6}" type="presOf" srcId="{E5860128-CA40-495A-8202-D9BAA0480154}" destId="{C45D791A-997E-42D8-9876-687629387DD3}" srcOrd="1" destOrd="0" presId="urn:microsoft.com/office/officeart/2005/8/layout/gear1"/>
    <dgm:cxn modelId="{8ADA2D48-4822-4C20-8FEA-A0405CDAEE17}" srcId="{D17CCB9E-4C15-4D4A-ACDE-318EDBB20DE0}" destId="{E5860128-CA40-495A-8202-D9BAA0480154}" srcOrd="0" destOrd="0" parTransId="{13572DDA-77D4-4FFC-8777-4B468BBF9BCE}" sibTransId="{1EB776F7-5611-49A0-9E9A-4BD23BE6C04D}"/>
    <dgm:cxn modelId="{BD43DE57-5B79-45C8-BFE3-64530FF076B2}" type="presOf" srcId="{8AD2B4A3-061C-45FE-BE0B-3BF859437341}" destId="{3FF4A0C5-1BBD-47DF-9BC9-4E5D1560E520}" srcOrd="2" destOrd="0" presId="urn:microsoft.com/office/officeart/2005/8/layout/gear1"/>
    <dgm:cxn modelId="{F6BA8596-FC09-4905-92C6-8E67F39CB260}" srcId="{D17CCB9E-4C15-4D4A-ACDE-318EDBB20DE0}" destId="{8AD2B4A3-061C-45FE-BE0B-3BF859437341}" srcOrd="1" destOrd="0" parTransId="{E4698D71-E953-4456-AE8F-FD35AF3B8149}" sibTransId="{2AF6F434-434F-46F0-8C9B-DD58B401E3F6}"/>
    <dgm:cxn modelId="{F12F04AD-5B52-4B95-9FD2-E316855A4ACF}" type="presOf" srcId="{E5860128-CA40-495A-8202-D9BAA0480154}" destId="{F3426DFF-F825-4CDD-AC02-4B845461EF78}" srcOrd="0" destOrd="0" presId="urn:microsoft.com/office/officeart/2005/8/layout/gear1"/>
    <dgm:cxn modelId="{C70BFCC7-2B5C-4D0D-8386-7320FF5E0BCD}" type="presOf" srcId="{8AD2B4A3-061C-45FE-BE0B-3BF859437341}" destId="{3AC57A08-992C-43CE-B4FA-2BB0846465E8}" srcOrd="0" destOrd="0" presId="urn:microsoft.com/office/officeart/2005/8/layout/gear1"/>
    <dgm:cxn modelId="{572280F0-39A6-41F2-9B9E-ACB5F9BCB078}" type="presOf" srcId="{1EB776F7-5611-49A0-9E9A-4BD23BE6C04D}" destId="{63DFCA35-8FE5-4409-A661-B6F389DE1F3C}" srcOrd="0" destOrd="0" presId="urn:microsoft.com/office/officeart/2005/8/layout/gear1"/>
    <dgm:cxn modelId="{2635B8F1-0122-47D4-8AA4-8D9C36B56E08}" type="presOf" srcId="{8AD2B4A3-061C-45FE-BE0B-3BF859437341}" destId="{5A0C96E9-D655-45BF-9E11-975B3B6F2E18}" srcOrd="1" destOrd="0" presId="urn:microsoft.com/office/officeart/2005/8/layout/gear1"/>
    <dgm:cxn modelId="{7D4D84F3-C5D6-4581-A384-3C63384E662B}" type="presParOf" srcId="{0A79ED57-9116-4827-90C7-DE328393C991}" destId="{F3426DFF-F825-4CDD-AC02-4B845461EF78}" srcOrd="0" destOrd="0" presId="urn:microsoft.com/office/officeart/2005/8/layout/gear1"/>
    <dgm:cxn modelId="{48B130E7-8C67-42DC-B263-7C0B684B84E7}" type="presParOf" srcId="{0A79ED57-9116-4827-90C7-DE328393C991}" destId="{C45D791A-997E-42D8-9876-687629387DD3}" srcOrd="1" destOrd="0" presId="urn:microsoft.com/office/officeart/2005/8/layout/gear1"/>
    <dgm:cxn modelId="{6B099A46-F91C-489D-93C0-33EE12834DCB}" type="presParOf" srcId="{0A79ED57-9116-4827-90C7-DE328393C991}" destId="{4CAEDCD8-38C0-4023-B1F0-5B9EDDB00115}" srcOrd="2" destOrd="0" presId="urn:microsoft.com/office/officeart/2005/8/layout/gear1"/>
    <dgm:cxn modelId="{EF00C3D0-D425-4BC5-9F4C-ED92E5C2C4CE}" type="presParOf" srcId="{0A79ED57-9116-4827-90C7-DE328393C991}" destId="{3AC57A08-992C-43CE-B4FA-2BB0846465E8}" srcOrd="3" destOrd="0" presId="urn:microsoft.com/office/officeart/2005/8/layout/gear1"/>
    <dgm:cxn modelId="{45D77049-E030-4827-8F15-4914B4932E86}" type="presParOf" srcId="{0A79ED57-9116-4827-90C7-DE328393C991}" destId="{5A0C96E9-D655-45BF-9E11-975B3B6F2E18}" srcOrd="4" destOrd="0" presId="urn:microsoft.com/office/officeart/2005/8/layout/gear1"/>
    <dgm:cxn modelId="{417A5B31-36C5-4B05-8ACA-B69F4D6AF0C5}" type="presParOf" srcId="{0A79ED57-9116-4827-90C7-DE328393C991}" destId="{3FF4A0C5-1BBD-47DF-9BC9-4E5D1560E520}" srcOrd="5" destOrd="0" presId="urn:microsoft.com/office/officeart/2005/8/layout/gear1"/>
    <dgm:cxn modelId="{398D103E-5865-45EE-8ED7-CF70D094020E}" type="presParOf" srcId="{0A79ED57-9116-4827-90C7-DE328393C991}" destId="{63DFCA35-8FE5-4409-A661-B6F389DE1F3C}" srcOrd="6" destOrd="0" presId="urn:microsoft.com/office/officeart/2005/8/layout/gear1"/>
    <dgm:cxn modelId="{8F9AF4A6-3108-49C8-B43E-465CB7245784}" type="presParOf" srcId="{0A79ED57-9116-4827-90C7-DE328393C991}" destId="{EF76473C-9402-4265-B66E-3D1821C1C2E6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6DFF-F825-4CDD-AC02-4B845461EF78}">
      <dsp:nvSpPr>
        <dsp:cNvPr id="0" name=""/>
        <dsp:cNvSpPr/>
      </dsp:nvSpPr>
      <dsp:spPr>
        <a:xfrm>
          <a:off x="468259" y="2910374"/>
          <a:ext cx="3771900" cy="3771900"/>
        </a:xfrm>
        <a:prstGeom prst="gear9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Showcard Gothic" panose="04020904020102020604" pitchFamily="82" charset="0"/>
            </a:rPr>
            <a:t>SPEECH TO TEXT PROJECT</a:t>
          </a:r>
        </a:p>
      </dsp:txBody>
      <dsp:txXfrm>
        <a:off x="1226579" y="3793924"/>
        <a:ext cx="2255260" cy="1938834"/>
      </dsp:txXfrm>
    </dsp:sp>
    <dsp:sp modelId="{3AC57A08-992C-43CE-B4FA-2BB0846465E8}">
      <dsp:nvSpPr>
        <dsp:cNvPr id="0" name=""/>
        <dsp:cNvSpPr/>
      </dsp:nvSpPr>
      <dsp:spPr>
        <a:xfrm>
          <a:off x="672775" y="0"/>
          <a:ext cx="2743200" cy="2743200"/>
        </a:xfrm>
        <a:prstGeom prst="gear6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Algerian" panose="04020705040A02060702" pitchFamily="82" charset="0"/>
              <a:cs typeface="Times New Roman" panose="02020603050405020304" pitchFamily="18" charset="0"/>
            </a:rPr>
            <a:t>TOPIC</a:t>
          </a:r>
          <a:endParaRPr lang="en-IN" sz="3700" kern="1200" dirty="0">
            <a:latin typeface="Algerian" panose="04020705040A02060702" pitchFamily="82" charset="0"/>
            <a:cs typeface="Times New Roman" panose="02020603050405020304" pitchFamily="18" charset="0"/>
          </a:endParaRPr>
        </a:p>
      </dsp:txBody>
      <dsp:txXfrm>
        <a:off x="1363384" y="694783"/>
        <a:ext cx="1361982" cy="1353634"/>
      </dsp:txXfrm>
    </dsp:sp>
    <dsp:sp modelId="{63DFCA35-8FE5-4409-A661-B6F389DE1F3C}">
      <dsp:nvSpPr>
        <dsp:cNvPr id="0" name=""/>
        <dsp:cNvSpPr/>
      </dsp:nvSpPr>
      <dsp:spPr>
        <a:xfrm rot="19098970">
          <a:off x="2816908" y="-83580"/>
          <a:ext cx="4639437" cy="4639437"/>
        </a:xfrm>
        <a:prstGeom prst="circularArrow">
          <a:avLst>
            <a:gd name="adj1" fmla="val 4878"/>
            <a:gd name="adj2" fmla="val 312630"/>
            <a:gd name="adj3" fmla="val 3300409"/>
            <a:gd name="adj4" fmla="val 15019214"/>
            <a:gd name="adj5" fmla="val 5691"/>
          </a:avLst>
        </a:prstGeom>
        <a:blipFill rotWithShape="0">
          <a:blip xmlns:r="http://schemas.openxmlformats.org/officeDocument/2006/relationships" r:embed="rId2"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6473C-9402-4265-B66E-3D1821C1C2E6}">
      <dsp:nvSpPr>
        <dsp:cNvPr id="0" name=""/>
        <dsp:cNvSpPr/>
      </dsp:nvSpPr>
      <dsp:spPr>
        <a:xfrm rot="21142454">
          <a:off x="118141" y="1805354"/>
          <a:ext cx="3507867" cy="350786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blipFill rotWithShape="0">
          <a:blip xmlns:r="http://schemas.openxmlformats.org/officeDocument/2006/relationships" r:embed="rId2"/>
          <a:tile tx="0" ty="0" sx="100000" sy="100000" flip="none" algn="tl"/>
        </a:blip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0T14:18:09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0T14:18:13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0T14:18:15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0T14:18:16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0T14:18:17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2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9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02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53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1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824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66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81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15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292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6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312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15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962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13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3179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713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127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810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3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371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50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44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443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6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306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55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94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150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866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9222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193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7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8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20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975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72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43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12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607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040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682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354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1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614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047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665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994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3372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10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443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2200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829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162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90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76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2269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3117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145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3759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5910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6079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709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8412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0755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0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5627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708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69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100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3113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82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5036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2669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9563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3886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02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4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0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6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72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91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2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77CAF44-071F-409E-9E37-601B49413E9B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D295A0-5D9A-47BF-953F-1A7731735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6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customXml" Target="../ink/ink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8C35FC-2097-4A84-BED3-A23A834C4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PRASHANT UPADHYAYA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20ECP-118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7B5765-B1F1-40FF-A1E7-C09E58916EF6}"/>
              </a:ext>
            </a:extLst>
          </p:cNvPr>
          <p:cNvSpPr/>
          <p:nvPr/>
        </p:nvSpPr>
        <p:spPr>
          <a:xfrm>
            <a:off x="2516432" y="676870"/>
            <a:ext cx="71591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FOUNDATIONS OF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AI APPLICATIONS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8A62E4-75A6-4AF4-ABFB-70C45A2D6077}"/>
              </a:ext>
            </a:extLst>
          </p:cNvPr>
          <p:cNvSpPr/>
          <p:nvPr/>
        </p:nvSpPr>
        <p:spPr>
          <a:xfrm>
            <a:off x="1834486" y="2505670"/>
            <a:ext cx="9132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</a:rPr>
              <a:t>PROJECT : SPEECH TO TEXT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4F69-3EFE-4126-82FF-39AB04FB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807" y="2765837"/>
            <a:ext cx="7378385" cy="1049235"/>
          </a:xfrm>
          <a:pattFill prst="pct90">
            <a:fgClr>
              <a:schemeClr val="accent4"/>
            </a:fgClr>
            <a:bgClr>
              <a:schemeClr val="accent6">
                <a:lumMod val="60000"/>
                <a:lumOff val="40000"/>
              </a:schemeClr>
            </a:bgClr>
          </a:pattFill>
        </p:spPr>
        <p:txBody>
          <a:bodyPr>
            <a:noAutofit/>
          </a:bodyPr>
          <a:lstStyle/>
          <a:p>
            <a:r>
              <a:rPr lang="en-US" sz="8800" i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THANK YOU</a:t>
            </a:r>
            <a:endParaRPr lang="en-IN" sz="8800" i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37C486-14A7-40BA-AB69-905EA4DE975E}"/>
              </a:ext>
            </a:extLst>
          </p:cNvPr>
          <p:cNvSpPr/>
          <p:nvPr/>
        </p:nvSpPr>
        <p:spPr>
          <a:xfrm>
            <a:off x="1451579" y="1006934"/>
            <a:ext cx="23903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Group 1: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477A6-9239-4EE1-A51B-AAC045A2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944" y="1167383"/>
            <a:ext cx="9905998" cy="31242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ABHINAV SINGH						:		20BCS4126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MILIND PAL SINGH TANWAR		:		20BCS4117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NAVNEET GUPTA					:		20BCS4148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97DE4-F32B-4129-A54A-BCDAE86FE6BA}"/>
              </a:ext>
            </a:extLst>
          </p:cNvPr>
          <p:cNvSpPr txBox="1"/>
          <p:nvPr/>
        </p:nvSpPr>
        <p:spPr>
          <a:xfrm>
            <a:off x="7642480" y="914600"/>
            <a:ext cx="2772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BE CSE 20CC1_B</a:t>
            </a:r>
            <a:endParaRPr lang="en-IN" sz="2800" dirty="0">
              <a:latin typeface="Britannic Bold" panose="020B09030607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C6B1D-8351-4F9F-ADB6-3A87D7409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2" y="3905506"/>
            <a:ext cx="7872984" cy="2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79CCBE-70EA-45D5-9E92-1FEA28E59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312217"/>
              </p:ext>
            </p:extLst>
          </p:nvPr>
        </p:nvGraphicFramePr>
        <p:xfrm>
          <a:off x="1" y="0"/>
          <a:ext cx="1149391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5C07E1B-A04D-418E-B339-EDFFAC8DE963}"/>
              </a:ext>
            </a:extLst>
          </p:cNvPr>
          <p:cNvSpPr/>
          <p:nvPr/>
        </p:nvSpPr>
        <p:spPr>
          <a:xfrm>
            <a:off x="5142273" y="3077498"/>
            <a:ext cx="6351638" cy="2664542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performed Speech-to-Text conversion using pre-trained Machine Learning API Models for Short-form or Long-form Audio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72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E123-6485-4860-BB5E-9147A3DA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Broadway" panose="04040905080B02020502" pitchFamily="82" charset="0"/>
                <a:cs typeface="Times New Roman" panose="02020603050405020304" pitchFamily="18" charset="0"/>
              </a:rPr>
              <a:t>Software used:</a:t>
            </a:r>
            <a:br>
              <a:rPr lang="en-US" dirty="0">
                <a:latin typeface="Broadway" panose="04040905080B02020502" pitchFamily="82" charset="0"/>
                <a:cs typeface="Times New Roman" panose="02020603050405020304" pitchFamily="18" charset="0"/>
              </a:rPr>
            </a:br>
            <a:r>
              <a:rPr lang="en-US" dirty="0">
                <a:latin typeface="Broadway" panose="04040905080B02020502" pitchFamily="82" charset="0"/>
                <a:cs typeface="Times New Roman" panose="02020603050405020304" pitchFamily="18" charset="0"/>
              </a:rPr>
              <a:t>Python 3.8.6 Shell (64-bit)</a:t>
            </a:r>
            <a:endParaRPr lang="en-IN" dirty="0">
              <a:latin typeface="Broadway" panose="04040905080B020205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74027-E45F-4BDE-B402-34BCFDB5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2" y="2939811"/>
            <a:ext cx="4181854" cy="1705341"/>
          </a:xfrm>
        </p:spPr>
        <p:txBody>
          <a:bodyPr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PyAudio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library 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(pip install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pipwin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pip install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pyaudio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package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audiofile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all  kind of audio files with a focus on audio speed.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9D1BDA-0C9D-4379-849E-509F09DD3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939811"/>
            <a:ext cx="4645152" cy="1440165"/>
          </a:xfrm>
        </p:spPr>
        <p:txBody>
          <a:bodyPr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“Speech Recognition” library: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(pip install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SpeechRecognition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speech input from the microphone</a:t>
            </a:r>
          </a:p>
          <a:p>
            <a:pPr marL="0" indent="0" algn="just" fontAlgn="base">
              <a:lnSpc>
                <a:spcPct val="107000"/>
              </a:lnSpc>
              <a:spcBef>
                <a:spcPts val="100"/>
              </a:spcBef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93B3-931A-4A6F-B03E-1EC93CCDE714}"/>
              </a:ext>
            </a:extLst>
          </p:cNvPr>
          <p:cNvSpPr txBox="1"/>
          <p:nvPr/>
        </p:nvSpPr>
        <p:spPr>
          <a:xfrm>
            <a:off x="1398030" y="2382072"/>
            <a:ext cx="3519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installed:</a:t>
            </a:r>
            <a:endParaRPr lang="en-IN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1F4B0-17C8-4B9A-8DE6-E903C696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4133088"/>
            <a:ext cx="4919473" cy="20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ech Recognition in Python using CMU Sphinx | FYP Solutions">
            <a:extLst>
              <a:ext uri="{FF2B5EF4-FFF2-40B4-BE49-F238E27FC236}">
                <a16:creationId xmlns:a16="http://schemas.microsoft.com/office/drawing/2014/main" id="{4AEA78C3-CF06-4EA1-8393-B71502EFA6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4" b="22219"/>
          <a:stretch/>
        </p:blipFill>
        <p:spPr bwMode="auto">
          <a:xfrm>
            <a:off x="2865582" y="1416419"/>
            <a:ext cx="5943600" cy="2171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Speech Library and Speech Recognition Demos - OpenVINO™ Toolkit">
            <a:extLst>
              <a:ext uri="{FF2B5EF4-FFF2-40B4-BE49-F238E27FC236}">
                <a16:creationId xmlns:a16="http://schemas.microsoft.com/office/drawing/2014/main" id="{765DE985-834B-4574-BC5F-6584FDA867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17" y="4003282"/>
            <a:ext cx="594296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F6B3C-D885-44EA-A091-BF378A1C757E}"/>
              </a:ext>
            </a:extLst>
          </p:cNvPr>
          <p:cNvSpPr txBox="1"/>
          <p:nvPr/>
        </p:nvSpPr>
        <p:spPr>
          <a:xfrm>
            <a:off x="683491" y="216554"/>
            <a:ext cx="6096000" cy="78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</a:t>
            </a:r>
            <a:endParaRPr lang="en-IN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FD11A-EDC0-4707-A739-9AE4C6810009}"/>
              </a:ext>
            </a:extLst>
          </p:cNvPr>
          <p:cNvSpPr txBox="1"/>
          <p:nvPr/>
        </p:nvSpPr>
        <p:spPr>
          <a:xfrm>
            <a:off x="4396509" y="6165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Speech recognition in 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219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B4A3B-790B-441E-945E-0BE5ABEB48F3}"/>
              </a:ext>
            </a:extLst>
          </p:cNvPr>
          <p:cNvSpPr/>
          <p:nvPr/>
        </p:nvSpPr>
        <p:spPr>
          <a:xfrm>
            <a:off x="38906" y="0"/>
            <a:ext cx="2183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howcard Gothic" panose="04020904020102020604" pitchFamily="82" charset="0"/>
              </a:rPr>
              <a:t>CODE: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6D383-10C9-4FF9-956A-A64821BBEEEC}"/>
              </a:ext>
            </a:extLst>
          </p:cNvPr>
          <p:cNvSpPr txBox="1"/>
          <p:nvPr/>
        </p:nvSpPr>
        <p:spPr>
          <a:xfrm>
            <a:off x="127396" y="771009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Python program to translate speech to text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speech_recognition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Initialize the recognizer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sr.Recognizer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Loop infinitely for user to speak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text_length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 will going to continue run until it count the text length less than 20.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text_length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&lt;50):</a:t>
            </a:r>
            <a:r>
              <a:rPr lang="en-IN" dirty="0"/>
              <a:t>	</a:t>
            </a:r>
          </a:p>
          <a:p>
            <a:endParaRPr lang="en-IN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Exception handling to handle exceptions at the runtime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try: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# use the microphone as source for input.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sr.Microphone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as source2: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87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7D93C-21F3-4E8C-BCDF-57903DE05068}"/>
              </a:ext>
            </a:extLst>
          </p:cNvPr>
          <p:cNvSpPr txBox="1"/>
          <p:nvPr/>
        </p:nvSpPr>
        <p:spPr>
          <a:xfrm>
            <a:off x="68826" y="216310"/>
            <a:ext cx="119756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# wait for a second to let the recognizer adjust the energy threshold based on the surrounding noise level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r.adjust_for_ambient_noise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(source2, duration=0.2)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#listens for the user's input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audio2 =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r.listen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(source2)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# Using google to recognize audio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MyText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r.recognize_google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(audio2)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MyText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MyText.lower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print("Message: \n"+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MyText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text_length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MyText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print("Message length: ",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text_length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except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sr.RequestError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e: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print("Could not request results; {0}".format(e))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except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sr.UnknownValueError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print("unknown error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occured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229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A3F5D7-5CAF-43B7-8D42-2DC75E3E164F}"/>
              </a:ext>
            </a:extLst>
          </p:cNvPr>
          <p:cNvSpPr txBox="1"/>
          <p:nvPr/>
        </p:nvSpPr>
        <p:spPr>
          <a:xfrm>
            <a:off x="491613" y="452284"/>
            <a:ext cx="2713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C1D97-AD01-4ED3-BBA6-40131D19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24037"/>
            <a:ext cx="92583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7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CFBE7-E613-4B6B-B5B5-0150136A7F1C}"/>
              </a:ext>
            </a:extLst>
          </p:cNvPr>
          <p:cNvSpPr/>
          <p:nvPr/>
        </p:nvSpPr>
        <p:spPr>
          <a:xfrm>
            <a:off x="1396377" y="657760"/>
            <a:ext cx="4994787" cy="5044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Usage in education and daily life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People with disabilities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Telephony and other domains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Hands-free computing: Speech recognition computer user interface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Home automation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Interactive voice response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Mobile telephony, including mobile email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Multimodal interaction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Pronunciation evaluation in computer-aided language learning applications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Robotics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4CFDF3-D3A3-4E17-A16E-45D20BA90CFF}"/>
              </a:ext>
            </a:extLst>
          </p:cNvPr>
          <p:cNvSpPr/>
          <p:nvPr/>
        </p:nvSpPr>
        <p:spPr>
          <a:xfrm rot="16200000">
            <a:off x="-1816895" y="2718452"/>
            <a:ext cx="5365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PPLICATIONS</a:t>
            </a:r>
            <a:endParaRPr lang="en-IN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EAA6E-B58A-402A-B26A-254E0A924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85" y="851040"/>
            <a:ext cx="5783495" cy="4851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1F48C1-BDB6-42C9-B41A-FD8A86AB4217}"/>
                  </a:ext>
                </a:extLst>
              </p14:cNvPr>
              <p14:cNvContentPartPr/>
              <p14:nvPr/>
            </p14:nvContentPartPr>
            <p14:xfrm>
              <a:off x="8659008" y="173685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1F48C1-BDB6-42C9-B41A-FD8A86AB42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0008" y="17282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ABAE68-FD05-4F06-A1A5-829E684779E3}"/>
                  </a:ext>
                </a:extLst>
              </p14:cNvPr>
              <p14:cNvContentPartPr/>
              <p14:nvPr/>
            </p14:nvContentPartPr>
            <p14:xfrm>
              <a:off x="9079488" y="162741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ABAE68-FD05-4F06-A1A5-829E68477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0848" y="16184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BC5CC7-B80A-4AB4-8562-A125B8935349}"/>
                  </a:ext>
                </a:extLst>
              </p14:cNvPr>
              <p14:cNvContentPartPr/>
              <p14:nvPr/>
            </p14:nvContentPartPr>
            <p14:xfrm>
              <a:off x="8914968" y="128901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BC5CC7-B80A-4AB4-8562-A125B89353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6328" y="12803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D463C9-8272-4595-8A2A-C4333314220A}"/>
                  </a:ext>
                </a:extLst>
              </p14:cNvPr>
              <p14:cNvContentPartPr/>
              <p14:nvPr/>
            </p14:nvContentPartPr>
            <p14:xfrm>
              <a:off x="8229168" y="343749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D463C9-8272-4595-8A2A-C433331422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0528" y="3428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E4FD9A-7FE0-4E9A-AE77-49B06B0DF664}"/>
                  </a:ext>
                </a:extLst>
              </p14:cNvPr>
              <p14:cNvContentPartPr/>
              <p14:nvPr/>
            </p14:nvContentPartPr>
            <p14:xfrm>
              <a:off x="3776328" y="392241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E4FD9A-7FE0-4E9A-AE77-49B06B0DF6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7328" y="39137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0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475</TotalTime>
  <Words>463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31" baseType="lpstr">
      <vt:lpstr>Algerian</vt:lpstr>
      <vt:lpstr>Arial</vt:lpstr>
      <vt:lpstr>Baskerville Old Face</vt:lpstr>
      <vt:lpstr>Bookman Old Style</vt:lpstr>
      <vt:lpstr>Britannic Bold</vt:lpstr>
      <vt:lpstr>Broadway</vt:lpstr>
      <vt:lpstr>Calibri</vt:lpstr>
      <vt:lpstr>Century Gothic</vt:lpstr>
      <vt:lpstr>Garamond</vt:lpstr>
      <vt:lpstr>Gill Sans MT</vt:lpstr>
      <vt:lpstr>Rockwell</vt:lpstr>
      <vt:lpstr>Showcard Gothic</vt:lpstr>
      <vt:lpstr>Stencil</vt:lpstr>
      <vt:lpstr>Times New Roman</vt:lpstr>
      <vt:lpstr>Trebuchet MS</vt:lpstr>
      <vt:lpstr>Wingdings</vt:lpstr>
      <vt:lpstr>Gallery</vt:lpstr>
      <vt:lpstr>Damask</vt:lpstr>
      <vt:lpstr>Organic</vt:lpstr>
      <vt:lpstr>Berlin</vt:lpstr>
      <vt:lpstr>Mesh</vt:lpstr>
      <vt:lpstr>PowerPoint Presentation</vt:lpstr>
      <vt:lpstr>PowerPoint Presentation</vt:lpstr>
      <vt:lpstr>PowerPoint Presentation</vt:lpstr>
      <vt:lpstr>Software used: Python 3.8.6 Shell (64-bit)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Milind</dc:creator>
  <cp:lastModifiedBy>navneetguptaend@gmail.com</cp:lastModifiedBy>
  <cp:revision>35</cp:revision>
  <dcterms:created xsi:type="dcterms:W3CDTF">2020-12-07T19:44:05Z</dcterms:created>
  <dcterms:modified xsi:type="dcterms:W3CDTF">2021-01-10T14:24:06Z</dcterms:modified>
</cp:coreProperties>
</file>